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D898-E6FD-4738-A7DE-BE0D09DF27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53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DBB7-7E5E-4FE9-9129-1998DCACEE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27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42938"/>
            <a:ext cx="2095500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42938"/>
            <a:ext cx="6134100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19931-7F25-49CC-B60E-DBB1AC5AA3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78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0D36-ED27-4E01-9FD9-F3FE4134E95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25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BE9D-57C7-418B-AAA3-E4CE96E2E4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10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4AB-EB0E-4DE3-8FF1-D23F1B8298A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71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F4CCD-0ED6-4407-8A2F-08D8835099F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56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02BE7-D100-434E-B08E-2EE5237942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40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38EF-A90A-41D9-A0C9-C7D6A8E0C05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2A56-D8AB-4FDF-9C94-007ACB5482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3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C37C-0DA8-4C08-B342-A97BF7F857F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69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429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0D9512C6-FD6E-4072-BB33-94B873DD78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437063"/>
            <a:ext cx="7772400" cy="1143000"/>
          </a:xfrm>
        </p:spPr>
        <p:txBody>
          <a:bodyPr/>
          <a:lstStyle/>
          <a:p>
            <a:pPr eaLnBrk="1" hangingPunct="1"/>
            <a:r>
              <a:rPr lang="en-NZ" sz="3600" smtClean="0">
                <a:solidFill>
                  <a:schemeClr val="accent1"/>
                </a:solidFill>
              </a:rPr>
              <a:t>Defence strategies against predators</a:t>
            </a:r>
            <a:endParaRPr lang="en-AU" sz="3600" smtClean="0">
              <a:solidFill>
                <a:schemeClr val="accent1"/>
              </a:solidFill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684213" y="69215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NZ" sz="4400" b="1">
                <a:solidFill>
                  <a:schemeClr val="accent1"/>
                </a:solidFill>
              </a:rPr>
              <a:t>Responses of animals to the biotic environment</a:t>
            </a:r>
            <a:endParaRPr lang="en-AU" sz="4400" b="1">
              <a:solidFill>
                <a:schemeClr val="accent1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187450" y="2565400"/>
            <a:ext cx="6400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NZ" sz="3600" b="1">
                <a:solidFill>
                  <a:schemeClr val="accent1"/>
                </a:solidFill>
              </a:rPr>
              <a:t>Interspecific aggressive responses</a:t>
            </a:r>
            <a:r>
              <a:rPr lang="en-NZ" sz="4400"/>
              <a:t> </a:t>
            </a:r>
          </a:p>
          <a:p>
            <a:pPr marL="342900" indent="-342900" algn="ctr">
              <a:spcBef>
                <a:spcPct val="20000"/>
              </a:spcBef>
            </a:pPr>
            <a:endParaRPr lang="en-AU" sz="440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698500"/>
          </a:xfrm>
        </p:spPr>
        <p:txBody>
          <a:bodyPr/>
          <a:lstStyle/>
          <a:p>
            <a:pPr eaLnBrk="1" hangingPunct="1"/>
            <a:r>
              <a:rPr lang="en-NZ" sz="3600" smtClean="0">
                <a:solidFill>
                  <a:schemeClr val="accent1"/>
                </a:solidFill>
              </a:rPr>
              <a:t>Pretending to be inedible</a:t>
            </a:r>
            <a:r>
              <a:rPr lang="en-NZ" sz="3600" smtClean="0"/>
              <a:t> </a:t>
            </a:r>
          </a:p>
        </p:txBody>
      </p:sp>
      <p:pic>
        <p:nvPicPr>
          <p:cNvPr id="12291" name="Picture 4" descr="caters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16865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Katy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513"/>
            <a:ext cx="22240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indian leaf butter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36734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thor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284797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647700"/>
          </a:xfrm>
        </p:spPr>
        <p:txBody>
          <a:bodyPr/>
          <a:lstStyle/>
          <a:p>
            <a:pPr eaLnBrk="1" hangingPunct="1"/>
            <a:r>
              <a:rPr lang="en-NZ" sz="3600" smtClean="0">
                <a:solidFill>
                  <a:schemeClr val="accent1"/>
                </a:solidFill>
              </a:rPr>
              <a:t>Looking positively distasteful!</a:t>
            </a:r>
          </a:p>
        </p:txBody>
      </p:sp>
      <p:pic>
        <p:nvPicPr>
          <p:cNvPr id="13315" name="Picture 4" descr="bee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409700"/>
            <a:ext cx="2819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beet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09700"/>
            <a:ext cx="2819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aterpil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221163"/>
            <a:ext cx="2857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frogtu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16400"/>
            <a:ext cx="295433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mo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09700"/>
            <a:ext cx="2819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spi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2819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Actually being distasteful or poisonous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2662238" cy="587375"/>
          </a:xfrm>
        </p:spPr>
        <p:txBody>
          <a:bodyPr/>
          <a:lstStyle/>
          <a:p>
            <a:r>
              <a:rPr lang="en-NZ" smtClean="0"/>
              <a:t>Cane toad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34623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36988"/>
            <a:ext cx="35353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32363" y="2781300"/>
            <a:ext cx="37512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NZ" kern="0" dirty="0" smtClean="0"/>
              <a:t>Monarch caterpillar</a:t>
            </a:r>
            <a:endParaRPr lang="en-NZ" kern="0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 rot="10800000">
            <a:off x="1476375" y="6337300"/>
            <a:ext cx="6551613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NZ" sz="2400" b="1" smtClean="0">
                <a:solidFill>
                  <a:schemeClr val="accent6">
                    <a:lumMod val="75000"/>
                  </a:schemeClr>
                </a:solidFill>
              </a:rPr>
              <a:t>Te mutu</a:t>
            </a:r>
            <a:endParaRPr lang="en-N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772400" cy="1143000"/>
          </a:xfrm>
        </p:spPr>
        <p:txBody>
          <a:bodyPr/>
          <a:lstStyle/>
          <a:p>
            <a:pPr eaLnBrk="1" hangingPunct="1"/>
            <a:r>
              <a:rPr lang="en-NZ" sz="3600" smtClean="0">
                <a:solidFill>
                  <a:schemeClr val="accent1"/>
                </a:solidFill>
              </a:rPr>
              <a:t>Sea dragons take camouflage to the extreme</a:t>
            </a:r>
            <a:endParaRPr lang="en-AU" sz="3600" smtClean="0">
              <a:solidFill>
                <a:schemeClr val="accent1"/>
              </a:solidFill>
            </a:endParaRPr>
          </a:p>
        </p:txBody>
      </p:sp>
      <p:pic>
        <p:nvPicPr>
          <p:cNvPr id="5123" name="Picture 4" descr="aquarium-sea-dragon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462121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Leafy_Sea_Dragon_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475"/>
            <a:ext cx="387985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7772400" cy="1143000"/>
          </a:xfrm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accent1"/>
                </a:solidFill>
              </a:rPr>
              <a:t>Even humans do it!</a:t>
            </a:r>
            <a:endParaRPr lang="en-AU" smtClean="0">
              <a:solidFill>
                <a:schemeClr val="accent1"/>
              </a:solidFill>
            </a:endParaRPr>
          </a:p>
        </p:txBody>
      </p:sp>
      <p:pic>
        <p:nvPicPr>
          <p:cNvPr id="6147" name="Picture 4" descr="GWB_choc_chip_ca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19283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401050" cy="1079500"/>
          </a:xfrm>
        </p:spPr>
        <p:txBody>
          <a:bodyPr/>
          <a:lstStyle/>
          <a:p>
            <a:pPr eaLnBrk="1" hangingPunct="1"/>
            <a:r>
              <a:rPr lang="en-NZ" sz="3600" smtClean="0">
                <a:solidFill>
                  <a:schemeClr val="accent1"/>
                </a:solidFill>
              </a:rPr>
              <a:t>Disguising your silhouette with cryptic colouration</a:t>
            </a:r>
            <a:endParaRPr lang="en-AU" sz="3600" smtClean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NZ" smtClean="0"/>
          </a:p>
        </p:txBody>
      </p:sp>
      <p:pic>
        <p:nvPicPr>
          <p:cNvPr id="4100" name="Picture 4" descr="zebra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4762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giraffe-013008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484313"/>
            <a:ext cx="2941637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tiger-regal_800x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92600"/>
            <a:ext cx="30178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772400" cy="1143000"/>
          </a:xfrm>
        </p:spPr>
        <p:txBody>
          <a:bodyPr/>
          <a:lstStyle/>
          <a:p>
            <a:pPr eaLnBrk="1" hangingPunct="1"/>
            <a:r>
              <a:rPr lang="en-NZ" sz="2800" smtClean="0">
                <a:solidFill>
                  <a:schemeClr val="accent1"/>
                </a:solidFill>
              </a:rPr>
              <a:t>Cryptic colouration allows you to blend in with your environment</a:t>
            </a:r>
            <a:endParaRPr lang="en-AU" sz="2800" smtClean="0">
              <a:solidFill>
                <a:schemeClr val="accent1"/>
              </a:solidFill>
            </a:endParaRPr>
          </a:p>
        </p:txBody>
      </p:sp>
      <p:pic>
        <p:nvPicPr>
          <p:cNvPr id="7171" name="Picture 4" descr="hyla_versicolor_cryp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121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Ibe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48482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563938" y="1484313"/>
            <a:ext cx="2376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How many frogs?</a:t>
            </a:r>
            <a:endParaRPr lang="en-AU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572000" y="2492375"/>
            <a:ext cx="417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Can you see the ibexes?</a:t>
            </a:r>
            <a:endParaRPr lang="en-AU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717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772400" cy="1143000"/>
          </a:xfrm>
        </p:spPr>
        <p:txBody>
          <a:bodyPr/>
          <a:lstStyle/>
          <a:p>
            <a:pPr eaLnBrk="1" hangingPunct="1"/>
            <a:r>
              <a:rPr lang="en-NZ" sz="3600" smtClean="0">
                <a:solidFill>
                  <a:schemeClr val="accent1"/>
                </a:solidFill>
              </a:rPr>
              <a:t>More cryptic colouration examples</a:t>
            </a:r>
          </a:p>
        </p:txBody>
      </p:sp>
      <p:pic>
        <p:nvPicPr>
          <p:cNvPr id="8195" name="Picture 4" descr="lizardon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18954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loph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24511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liz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92600"/>
            <a:ext cx="6311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24862" cy="1143000"/>
          </a:xfrm>
        </p:spPr>
        <p:txBody>
          <a:bodyPr/>
          <a:lstStyle/>
          <a:p>
            <a:pPr eaLnBrk="1" hangingPunct="1"/>
            <a:r>
              <a:rPr lang="en-NZ" sz="3200" smtClean="0">
                <a:solidFill>
                  <a:schemeClr val="accent1"/>
                </a:solidFill>
              </a:rPr>
              <a:t>Hiding the eye in a stripe or using false eye spots to confuse or scare predators</a:t>
            </a:r>
          </a:p>
        </p:txBody>
      </p:sp>
      <p:pic>
        <p:nvPicPr>
          <p:cNvPr id="9219" name="Picture 4" descr="spicebush caterpi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28797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SnakeCaterp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21163"/>
            <a:ext cx="2819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Cichli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3876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Chipping Sp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2400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pPr eaLnBrk="1" hangingPunct="1"/>
            <a:r>
              <a:rPr lang="en-NZ" sz="3600" smtClean="0">
                <a:solidFill>
                  <a:schemeClr val="accent1"/>
                </a:solidFill>
              </a:rPr>
              <a:t>Disguise bulk by counter-shading</a:t>
            </a:r>
          </a:p>
        </p:txBody>
      </p:sp>
      <p:pic>
        <p:nvPicPr>
          <p:cNvPr id="10243" name="Picture 4" descr="comdolph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2876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ounter_shading_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24325"/>
            <a:ext cx="2938462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ou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51117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countershade catterpi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44675"/>
            <a:ext cx="4611688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1000125"/>
          </a:xfrm>
        </p:spPr>
        <p:txBody>
          <a:bodyPr/>
          <a:lstStyle/>
          <a:p>
            <a:pPr eaLnBrk="1" hangingPunct="1"/>
            <a:r>
              <a:rPr lang="en-NZ" sz="3600" smtClean="0">
                <a:solidFill>
                  <a:schemeClr val="accent1"/>
                </a:solidFill>
              </a:rPr>
              <a:t>Startle predator by flashing false eyes or looking bigger</a:t>
            </a:r>
          </a:p>
        </p:txBody>
      </p:sp>
      <p:pic>
        <p:nvPicPr>
          <p:cNvPr id="11267" name="Picture 4" descr="owley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3932237" cy="2411413"/>
          </a:xfrm>
          <a:noFill/>
        </p:spPr>
      </p:pic>
      <p:pic>
        <p:nvPicPr>
          <p:cNvPr id="11268" name="Picture 7" descr="1872_Expression_F1142_fig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239871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spiny puffer 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3024188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rilled-lizard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34607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 animBg="1"/>
    </p:bldLst>
  </p:timing>
</p:sld>
</file>

<file path=ppt/theme/theme1.xml><?xml version="1.0" encoding="utf-8"?>
<a:theme xmlns:a="http://schemas.openxmlformats.org/drawingml/2006/main" name="Shattershaft design template">
  <a:themeElements>
    <a:clrScheme name="Shattershaft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hattershaft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ttershaf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ttershaf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ttershaf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ttershaf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ttershaf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ttershaf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ttershaf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ttershaf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ttershaf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ttershaf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ttershaf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ttershaf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ttershaft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Shattershaft design template</Template>
  <TotalTime>447</TotalTime>
  <Words>104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Shattershaft design template</vt:lpstr>
      <vt:lpstr>Defence strategies against predators</vt:lpstr>
      <vt:lpstr>Sea dragons take camouflage to the extreme</vt:lpstr>
      <vt:lpstr>Even humans do it!</vt:lpstr>
      <vt:lpstr>Disguising your silhouette with cryptic colouration</vt:lpstr>
      <vt:lpstr>Cryptic colouration allows you to blend in with your environment</vt:lpstr>
      <vt:lpstr>More cryptic colouration examples</vt:lpstr>
      <vt:lpstr>Hiding the eye in a stripe or using false eye spots to confuse or scare predators</vt:lpstr>
      <vt:lpstr>Disguise bulk by counter-shading</vt:lpstr>
      <vt:lpstr>Startle predator by flashing false eyes or looking bigger</vt:lpstr>
      <vt:lpstr>Pretending to be inedible </vt:lpstr>
      <vt:lpstr>Looking positively distasteful!</vt:lpstr>
      <vt:lpstr>Actually being distasteful or poisonous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Defence strategies against predators</dc:title>
  <dc:creator>Wood</dc:creator>
  <cp:lastModifiedBy>Rick Wood</cp:lastModifiedBy>
  <cp:revision>32</cp:revision>
  <dcterms:created xsi:type="dcterms:W3CDTF">2007-04-30T09:17:32Z</dcterms:created>
  <dcterms:modified xsi:type="dcterms:W3CDTF">2014-02-27T19:13:15Z</dcterms:modified>
</cp:coreProperties>
</file>